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02" r:id="rId3"/>
    <p:sldId id="311" r:id="rId4"/>
    <p:sldId id="313" r:id="rId5"/>
    <p:sldId id="312" r:id="rId6"/>
    <p:sldId id="310" r:id="rId7"/>
    <p:sldId id="303" r:id="rId8"/>
    <p:sldId id="316" r:id="rId9"/>
    <p:sldId id="304" r:id="rId10"/>
    <p:sldId id="305" r:id="rId11"/>
    <p:sldId id="314" r:id="rId12"/>
    <p:sldId id="335" r:id="rId13"/>
    <p:sldId id="322" r:id="rId14"/>
    <p:sldId id="306" r:id="rId15"/>
    <p:sldId id="338" r:id="rId16"/>
    <p:sldId id="339" r:id="rId17"/>
    <p:sldId id="318" r:id="rId18"/>
    <p:sldId id="319" r:id="rId19"/>
    <p:sldId id="320" r:id="rId20"/>
    <p:sldId id="323" r:id="rId21"/>
    <p:sldId id="321" r:id="rId22"/>
    <p:sldId id="325" r:id="rId23"/>
    <p:sldId id="324" r:id="rId24"/>
    <p:sldId id="307" r:id="rId25"/>
    <p:sldId id="317" r:id="rId26"/>
    <p:sldId id="327" r:id="rId27"/>
    <p:sldId id="328" r:id="rId28"/>
    <p:sldId id="332" r:id="rId29"/>
    <p:sldId id="333" r:id="rId30"/>
    <p:sldId id="334" r:id="rId31"/>
    <p:sldId id="336" r:id="rId32"/>
    <p:sldId id="337" r:id="rId33"/>
    <p:sldId id="331" r:id="rId34"/>
    <p:sldId id="315" r:id="rId35"/>
    <p:sldId id="340" r:id="rId36"/>
    <p:sldId id="341" r:id="rId3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6" y="23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.d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mhotep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DevOps and Container Technology</a:t>
            </a:r>
          </a:p>
          <a:p>
            <a:pPr>
              <a:defRPr/>
            </a:pPr>
            <a:r>
              <a:rPr lang="da-DK" sz="2000"/>
              <a:t>Networking 101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 given an IP (like </a:t>
            </a:r>
            <a:r>
              <a:rPr lang="en-US" dirty="0"/>
              <a:t>91.221.196.224) </a:t>
            </a:r>
            <a:r>
              <a:rPr lang="en-US" noProof="0" dirty="0"/>
              <a:t>you uniquely identify a computer</a:t>
            </a:r>
          </a:p>
          <a:p>
            <a:r>
              <a:rPr lang="en-US" noProof="0" dirty="0"/>
              <a:t>The OS of that computer expose 64K </a:t>
            </a:r>
            <a:r>
              <a:rPr lang="en-US" b="1" noProof="0" dirty="0"/>
              <a:t>ports</a:t>
            </a:r>
          </a:p>
          <a:p>
            <a:pPr lvl="1"/>
            <a:r>
              <a:rPr lang="en-US" noProof="0" dirty="0"/>
              <a:t>Also predefined port numbers</a:t>
            </a:r>
          </a:p>
          <a:p>
            <a:pPr lvl="2"/>
            <a:r>
              <a:rPr lang="en-US" noProof="0" dirty="0"/>
              <a:t>7: echo (‘ping’)</a:t>
            </a:r>
          </a:p>
          <a:p>
            <a:pPr lvl="2"/>
            <a:r>
              <a:rPr lang="en-US" noProof="0" dirty="0"/>
              <a:t>20: ftp</a:t>
            </a:r>
          </a:p>
          <a:p>
            <a:pPr lvl="2"/>
            <a:r>
              <a:rPr lang="en-US" noProof="0" dirty="0"/>
              <a:t>22: </a:t>
            </a:r>
            <a:r>
              <a:rPr lang="en-US" noProof="0" dirty="0" err="1"/>
              <a:t>ssh</a:t>
            </a:r>
            <a:endParaRPr lang="en-US" noProof="0" dirty="0"/>
          </a:p>
          <a:p>
            <a:pPr lvl="2"/>
            <a:r>
              <a:rPr lang="en-US" b="1" noProof="0" dirty="0"/>
              <a:t>80: HTTP</a:t>
            </a:r>
          </a:p>
          <a:p>
            <a:r>
              <a:rPr lang="en-US" noProof="0" dirty="0"/>
              <a:t>Thus	</a:t>
            </a:r>
          </a:p>
          <a:p>
            <a:pPr lvl="1"/>
            <a:r>
              <a:rPr lang="en-US" dirty="0"/>
              <a:t>91.221.196.224</a:t>
            </a:r>
            <a:r>
              <a:rPr lang="en-US" noProof="0" dirty="0"/>
              <a:t>:80	is the HTTP port of a specific computer</a:t>
            </a:r>
          </a:p>
          <a:p>
            <a:pPr lvl="2"/>
            <a:r>
              <a:rPr lang="en-US" dirty="0"/>
              <a:t>As port 80 is active it is probably a web server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0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F32-9713-4D96-8778-B579BF58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8725-A88B-4C7A-A218-2352519B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 Linux, all ports below 1024 are reserved for ‘root’</a:t>
            </a:r>
          </a:p>
          <a:p>
            <a:r>
              <a:rPr lang="da-DK" dirty="0"/>
              <a:t>Above that, it is ‘free game’ to assign/use a port, but you may interfere with other programs that have picked one...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CDBC-B728-45F4-9891-1F2892B6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3A7E-691F-40FB-8D90-F5C21A32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039D1-8FD5-4354-9873-5528B21E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E4A9A-C4CE-4D2F-92BD-1AC59BCC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662237"/>
            <a:ext cx="9115425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D73A5-41ED-43F3-A642-79D4D515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" y="3243262"/>
            <a:ext cx="9001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5410-234D-408E-BDFF-2FCAD60E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5D06-7DCB-4370-87A7-BE1D4E13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So, for node A and node B to communicate some data</a:t>
            </a:r>
          </a:p>
          <a:p>
            <a:pPr lvl="1"/>
            <a:r>
              <a:rPr lang="da-DK" dirty="0"/>
              <a:t>Say, a request for a web page, and the server reply</a:t>
            </a:r>
          </a:p>
          <a:p>
            <a:r>
              <a:rPr lang="da-DK" dirty="0"/>
              <a:t>A creates a request </a:t>
            </a:r>
          </a:p>
          <a:p>
            <a:pPr lvl="1"/>
            <a:r>
              <a:rPr lang="da-DK" dirty="0"/>
              <a:t>N datagrams (the data segmented into packet size)</a:t>
            </a:r>
          </a:p>
          <a:p>
            <a:pPr lvl="1"/>
            <a:r>
              <a:rPr lang="da-DK" dirty="0"/>
              <a:t>Each datagram contains</a:t>
            </a:r>
          </a:p>
          <a:p>
            <a:pPr lvl="2"/>
            <a:r>
              <a:rPr lang="da-DK" dirty="0"/>
              <a:t>Part i of the full data</a:t>
            </a:r>
          </a:p>
          <a:p>
            <a:pPr lvl="2"/>
            <a:r>
              <a:rPr lang="da-DK" dirty="0"/>
              <a:t>Destination IP address		Who is to receive</a:t>
            </a:r>
          </a:p>
          <a:p>
            <a:pPr lvl="2"/>
            <a:r>
              <a:rPr lang="da-DK" dirty="0"/>
              <a:t>Source IP address		Who should have the reply</a:t>
            </a:r>
          </a:p>
          <a:p>
            <a:r>
              <a:rPr lang="da-DK" dirty="0"/>
              <a:t>B creates a reply</a:t>
            </a:r>
          </a:p>
          <a:p>
            <a:pPr lvl="2"/>
            <a:r>
              <a:rPr lang="da-DK" dirty="0"/>
              <a:t>Of course the same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CDCAC-F2BE-4124-8ACC-0161E194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6474-17FC-4758-85C8-4832FBA8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767B-B957-4326-9458-CABCD7BE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6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B6F3-A87C-48C1-8ED8-D1C02A79B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Domain Name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2DEE1-9BE3-4D3F-91BF-9C35A84B3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IP addresses are a bit hard to remember, right?</a:t>
            </a:r>
          </a:p>
        </p:txBody>
      </p:sp>
    </p:spTree>
    <p:extLst>
      <p:ext uri="{BB962C8B-B14F-4D97-AF65-F5344CB8AC3E}">
        <p14:creationId xmlns:p14="http://schemas.microsoft.com/office/powerpoint/2010/main" val="224437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Who can remember 87.238.248.136 ???</a:t>
            </a:r>
          </a:p>
          <a:p>
            <a:endParaRPr lang="en-US" noProof="0" dirty="0"/>
          </a:p>
          <a:p>
            <a:r>
              <a:rPr lang="en-US" noProof="0" dirty="0"/>
              <a:t>DNS (Domain Name System) are </a:t>
            </a:r>
            <a:r>
              <a:rPr lang="en-US" i="1" noProof="0" dirty="0"/>
              <a:t>Name Services</a:t>
            </a:r>
          </a:p>
          <a:p>
            <a:pPr lvl="1"/>
            <a:r>
              <a:rPr lang="en-US" noProof="0" dirty="0"/>
              <a:t>Computers that translate names into IP addresses</a:t>
            </a:r>
          </a:p>
          <a:p>
            <a:pPr lvl="1"/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8900"/>
            <a:ext cx="4786313" cy="25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18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909-CE02-48A4-8CCA-A1D7A551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Local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2B4E-79F9-4AED-846C-7079B454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Any</a:t>
            </a:r>
            <a:r>
              <a:rPr lang="da-DK" dirty="0"/>
              <a:t> computer has its own name</a:t>
            </a:r>
            <a:endParaRPr lang="da-DK" i="1" dirty="0"/>
          </a:p>
          <a:p>
            <a:pPr lvl="1"/>
            <a:r>
              <a:rPr lang="da-DK" i="1" dirty="0"/>
              <a:t>Normally you give it a name when installing</a:t>
            </a:r>
            <a:endParaRPr lang="da-DK" dirty="0"/>
          </a:p>
          <a:p>
            <a:r>
              <a:rPr lang="da-DK" dirty="0"/>
              <a:t>On Linux you may change it by editing a few files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Localhost</a:t>
            </a:r>
            <a:r>
              <a:rPr lang="da-DK" dirty="0"/>
              <a:t> is 127.0.0.1 which is the IP address of the computer itself!</a:t>
            </a:r>
            <a:endParaRPr lang="da-DK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67-F62F-4931-89BF-48E81175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EE4C-61AE-4B51-8486-C2108E5E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24B9-F0B4-493A-B58C-A17290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F99DC-6282-4FCF-A6D7-722EE27B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247900"/>
            <a:ext cx="5686425" cy="2200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3156AD-AFC2-450E-AA4E-D965D718B0F2}"/>
              </a:ext>
            </a:extLst>
          </p:cNvPr>
          <p:cNvSpPr/>
          <p:nvPr/>
        </p:nvSpPr>
        <p:spPr>
          <a:xfrm>
            <a:off x="6981372" y="2218872"/>
            <a:ext cx="1852612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8BDAC-4DC0-4267-ABE4-5D19AB6257E1}"/>
              </a:ext>
            </a:extLst>
          </p:cNvPr>
          <p:cNvSpPr/>
          <p:nvPr/>
        </p:nvSpPr>
        <p:spPr>
          <a:xfrm>
            <a:off x="6705600" y="2552700"/>
            <a:ext cx="1852612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65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4CD8-E579-4344-9DDE-4E5AD2D5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You Own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369B-43D1-4CA6-BF33-2C0A3610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You can actually maintain your own DNS by editing the </a:t>
            </a:r>
            <a:r>
              <a:rPr lang="da-DK" i="1" dirty="0"/>
              <a:t>hosts</a:t>
            </a:r>
            <a:r>
              <a:rPr lang="da-DK" dirty="0"/>
              <a:t> file on Linux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2DED2-4851-4C42-A7A7-86D1A258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1737-90D2-4E49-A54A-18B6E0C4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CF11-24C4-4B9A-ACF7-049E3451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570EC-893F-45DC-BEE0-2ABA89D8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247900"/>
            <a:ext cx="5686425" cy="22002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984268-37B4-4C36-B736-17138D9B7921}"/>
              </a:ext>
            </a:extLst>
          </p:cNvPr>
          <p:cNvCxnSpPr/>
          <p:nvPr/>
        </p:nvCxnSpPr>
        <p:spPr>
          <a:xfrm>
            <a:off x="1066800" y="2476500"/>
            <a:ext cx="2286000" cy="685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6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E693-2DD3-4850-BFD3-7B6F4950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Global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48F0-98D3-40DA-A917-066E75C0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Only works on my machine </a:t>
            </a:r>
            <a:r>
              <a:rPr lang="da-DK" dirty="0">
                <a:sym typeface="Wingdings" panose="05000000000000000000" pitchFamily="2" charset="2"/>
              </a:rPr>
              <a:t></a:t>
            </a:r>
            <a:endParaRPr lang="da-DK" dirty="0"/>
          </a:p>
          <a:p>
            <a:r>
              <a:rPr lang="da-DK" dirty="0"/>
              <a:t>So – how do I get a global domain name?</a:t>
            </a:r>
          </a:p>
          <a:p>
            <a:r>
              <a:rPr lang="da-DK" dirty="0"/>
              <a:t>For ‘.dk’ domains </a:t>
            </a:r>
            <a:r>
              <a:rPr lang="da-DK" b="1" dirty="0"/>
              <a:t>DK-Hostmaster</a:t>
            </a:r>
            <a:r>
              <a:rPr lang="da-DK" dirty="0"/>
              <a:t> keeps track of all Danish domains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CA26C-B76B-4D1A-8769-F1CDD7C4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2108-B443-445D-861F-F0B86DF7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5DC1-54D9-45BC-BF7B-F696E7E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276FD-B561-4121-A0B1-21347397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5" y="2348705"/>
            <a:ext cx="2930205" cy="32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7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CBE2-7DE4-418E-8A42-93465F57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784B9-A8C0-42F2-8B41-629C2B94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you only register the domain, you need a Name Server to handle the actual lookup</a:t>
            </a:r>
          </a:p>
          <a:p>
            <a:r>
              <a:rPr lang="da-DK" i="1" dirty="0"/>
              <a:t>I log into my dk-hostmaster account and assign the name of my selected name service provider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68DF-5F6C-4AEF-9419-936BA1FF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4B25-1C7E-4027-91AE-603313F4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30570-7EC5-40DF-9CE9-CF702E2B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94F88-9230-4DF8-A900-6E9A02D0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705100"/>
            <a:ext cx="39243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8FC2-4851-4BD6-A77E-2E95DDE3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Create a New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0D08-EA3C-4E39-9DA1-B86D1328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Scenario: </a:t>
            </a:r>
            <a:r>
              <a:rPr lang="da-DK" i="1" dirty="0"/>
              <a:t>Mathilde wants her own MineCraft server</a:t>
            </a:r>
          </a:p>
          <a:p>
            <a:r>
              <a:rPr lang="da-DK" dirty="0"/>
              <a:t>I do</a:t>
            </a:r>
          </a:p>
          <a:p>
            <a:pPr lvl="1"/>
            <a:r>
              <a:rPr lang="da-DK" dirty="0"/>
              <a:t>Rent a virtual machine on DigitalOcean</a:t>
            </a:r>
          </a:p>
          <a:p>
            <a:pPr lvl="2"/>
            <a:r>
              <a:rPr lang="da-DK" dirty="0"/>
              <a:t>So I get an IP address of that machine</a:t>
            </a:r>
          </a:p>
          <a:p>
            <a:r>
              <a:rPr lang="da-DK" dirty="0"/>
              <a:t>I log into my ‘GratisDNS’ account and create an A record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473E-A37A-4A98-A4BF-93865E63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5AC9-162B-4599-9792-57934A4A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AFEA-2570-4380-A991-9C107A35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A20E0-B397-4621-B86D-FA631E91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123949"/>
            <a:ext cx="5257800" cy="158018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59B3ED-87DF-4B99-BF75-19BE2F38BF8A}"/>
              </a:ext>
            </a:extLst>
          </p:cNvPr>
          <p:cNvCxnSpPr/>
          <p:nvPr/>
        </p:nvCxnSpPr>
        <p:spPr>
          <a:xfrm flipH="1">
            <a:off x="5562600" y="3543300"/>
            <a:ext cx="26670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4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in CS is basically two or more machines connected by electrical wires that allows to send signals between the machines…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B5F2A7A-A64A-4B9D-BCC1-B93BB377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49" y="1790700"/>
            <a:ext cx="4687451" cy="35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F25EB-FB7F-44C2-ABC1-1299154B1765}"/>
              </a:ext>
            </a:extLst>
          </p:cNvPr>
          <p:cNvCxnSpPr/>
          <p:nvPr/>
        </p:nvCxnSpPr>
        <p:spPr>
          <a:xfrm flipV="1">
            <a:off x="838200" y="3619500"/>
            <a:ext cx="35814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2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D4FB-F019-4432-8FF8-FE5D0B885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Resolving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E011F-0AC5-4214-964D-59C19D53B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73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644B-6514-4B04-B2C4-F5B21A60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A57A-8679-4A2C-816E-E1F63144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Any</a:t>
            </a:r>
            <a:r>
              <a:rPr lang="da-DK" dirty="0"/>
              <a:t> node on the IP network has a (local) Name Server registered, the one to contact </a:t>
            </a:r>
            <a:r>
              <a:rPr lang="da-DK" i="1" dirty="0"/>
              <a:t>first</a:t>
            </a:r>
            <a:endParaRPr lang="da-DK" dirty="0"/>
          </a:p>
          <a:p>
            <a:pPr lvl="1"/>
            <a:r>
              <a:rPr lang="da-DK" i="1" dirty="0"/>
              <a:t>Windows: ‘nslookup’</a:t>
            </a:r>
          </a:p>
          <a:p>
            <a:pPr lvl="1"/>
            <a:r>
              <a:rPr lang="da-DK" i="1" dirty="0"/>
              <a:t>Linux: ‘nslookup’ </a:t>
            </a:r>
            <a:r>
              <a:rPr lang="da-DK" i="1" dirty="0">
                <a:sym typeface="Wingdings" panose="05000000000000000000" pitchFamily="2" charset="2"/>
              </a:rPr>
              <a:t></a:t>
            </a:r>
            <a:endParaRPr lang="da-DK" i="1" dirty="0"/>
          </a:p>
          <a:p>
            <a:r>
              <a:rPr lang="da-DK" dirty="0"/>
              <a:t>Algorithm: ”If I do not know, I know who knows”</a:t>
            </a:r>
          </a:p>
          <a:p>
            <a:pPr lvl="1"/>
            <a:r>
              <a:rPr lang="da-DK" dirty="0"/>
              <a:t>Picks the name apart </a:t>
            </a:r>
            <a:r>
              <a:rPr lang="da-DK" b="1" dirty="0"/>
              <a:t>right to left!</a:t>
            </a:r>
          </a:p>
          <a:p>
            <a:pPr lvl="2"/>
            <a:r>
              <a:rPr lang="da-DK" dirty="0"/>
              <a:t>dk </a:t>
            </a:r>
            <a:r>
              <a:rPr lang="da-DK" i="1" dirty="0"/>
              <a:t>before</a:t>
            </a:r>
            <a:r>
              <a:rPr lang="da-DK" dirty="0"/>
              <a:t> imhotep </a:t>
            </a:r>
            <a:r>
              <a:rPr lang="da-DK" i="1" dirty="0"/>
              <a:t>before</a:t>
            </a:r>
            <a:r>
              <a:rPr lang="da-DK" dirty="0"/>
              <a:t> www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526C0-8FDF-429E-BE06-3D9959B6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C049-F293-4206-8328-31885A57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1943-9CF6-46B1-A2AE-E66B8EC4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49633-A03C-42CB-B227-CDC2C83C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467100"/>
            <a:ext cx="5362575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89E5AD-D8CA-419A-BA5E-B228F185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26" y="1695450"/>
            <a:ext cx="34480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84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CF4C-2817-4F82-9F18-1C4D60E8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3E27-0388-47ED-966D-7D2E285C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Of course, contacting 3-8 servers just to resolve a DNS entry is </a:t>
            </a:r>
            <a:r>
              <a:rPr lang="da-DK" i="1" dirty="0"/>
              <a:t>extremely expensive</a:t>
            </a:r>
          </a:p>
          <a:p>
            <a:endParaRPr lang="da-DK" i="1" dirty="0"/>
          </a:p>
          <a:p>
            <a:r>
              <a:rPr lang="da-DK" b="1" dirty="0"/>
              <a:t>Caching		</a:t>
            </a:r>
            <a:r>
              <a:rPr lang="da-DK" dirty="0"/>
              <a:t>Tactic: ‘Maintain multiple copies of data’</a:t>
            </a:r>
            <a:endParaRPr lang="da-DK" b="1" dirty="0"/>
          </a:p>
          <a:p>
            <a:pPr lvl="1"/>
            <a:r>
              <a:rPr lang="da-DK" dirty="0"/>
              <a:t>Each DNS server caches the lookup</a:t>
            </a:r>
          </a:p>
          <a:p>
            <a:pPr lvl="2"/>
            <a:r>
              <a:rPr lang="da-DK" dirty="0"/>
              <a:t>So my local DNS server knows the address immediately the next time I ask</a:t>
            </a:r>
          </a:p>
          <a:p>
            <a:pPr lvl="2"/>
            <a:endParaRPr lang="da-DK" dirty="0"/>
          </a:p>
          <a:p>
            <a:pPr lvl="1"/>
            <a:r>
              <a:rPr lang="da-DK" dirty="0"/>
              <a:t>Browsers maintain their own caches!</a:t>
            </a:r>
          </a:p>
          <a:p>
            <a:pPr lvl="2"/>
            <a:r>
              <a:rPr lang="da-DK" dirty="0"/>
              <a:t>No need to talk to the DNS at 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7037-78E3-4FB0-83BC-F96DC9AF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2A4F-F268-444A-AC86-0EB7823F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A4499-5612-4255-8CDC-B52A97B2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C3BF-2564-4879-8862-8DF87653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Time To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E70A-4DE5-4384-87A7-D6C1CA2F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but – what happens when IPs change then?</a:t>
            </a:r>
          </a:p>
          <a:p>
            <a:pPr lvl="1"/>
            <a:r>
              <a:rPr lang="da-DK" dirty="0"/>
              <a:t>All the caches will send requests to the </a:t>
            </a:r>
            <a:r>
              <a:rPr lang="da-DK" i="1" dirty="0"/>
              <a:t>old</a:t>
            </a:r>
            <a:r>
              <a:rPr lang="da-DK" dirty="0"/>
              <a:t> node?</a:t>
            </a:r>
          </a:p>
          <a:p>
            <a:pPr lvl="1"/>
            <a:endParaRPr lang="da-DK" dirty="0"/>
          </a:p>
          <a:p>
            <a:r>
              <a:rPr lang="da-DK" dirty="0"/>
              <a:t>The principle of </a:t>
            </a:r>
            <a:r>
              <a:rPr lang="da-DK" b="1" dirty="0"/>
              <a:t>delegation</a:t>
            </a:r>
            <a:r>
              <a:rPr lang="da-DK" dirty="0"/>
              <a:t> is used in DNS</a:t>
            </a:r>
          </a:p>
          <a:p>
            <a:pPr lvl="1"/>
            <a:r>
              <a:rPr lang="da-DK" dirty="0"/>
              <a:t>I move my MineCraft server to another provider – and get a new IP address</a:t>
            </a:r>
          </a:p>
          <a:p>
            <a:pPr lvl="1"/>
            <a:r>
              <a:rPr lang="da-DK" dirty="0"/>
              <a:t>The DNS system has to adapt: </a:t>
            </a:r>
            <a:r>
              <a:rPr lang="da-DK" b="1" dirty="0"/>
              <a:t>TTL: TimeToLive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7C6FF-AB6E-427A-9B51-B8020491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9DF5-AF6F-404D-A7BD-46EC752A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A39D-8FB8-421F-B7B5-80873923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B2813-19A5-4F1B-8986-4F8C5CA9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668057"/>
            <a:ext cx="5257800" cy="158018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4417A0-0EE0-4280-B425-2EF990D85A5C}"/>
              </a:ext>
            </a:extLst>
          </p:cNvPr>
          <p:cNvCxnSpPr>
            <a:cxnSpLocks/>
          </p:cNvCxnSpPr>
          <p:nvPr/>
        </p:nvCxnSpPr>
        <p:spPr>
          <a:xfrm flipH="1">
            <a:off x="4953000" y="3543300"/>
            <a:ext cx="19812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41B53-76F9-48AD-A574-BD220E79210D}"/>
              </a:ext>
            </a:extLst>
          </p:cNvPr>
          <p:cNvSpPr/>
          <p:nvPr/>
        </p:nvSpPr>
        <p:spPr>
          <a:xfrm rot="340956">
            <a:off x="6743701" y="3945671"/>
            <a:ext cx="2133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Takes up to 24 hours world-wide</a:t>
            </a:r>
          </a:p>
        </p:txBody>
      </p:sp>
    </p:spTree>
    <p:extLst>
      <p:ext uri="{BB962C8B-B14F-4D97-AF65-F5344CB8AC3E}">
        <p14:creationId xmlns:p14="http://schemas.microsoft.com/office/powerpoint/2010/main" val="402070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baerbak.com will become</a:t>
            </a:r>
          </a:p>
          <a:p>
            <a:pPr lvl="1"/>
            <a:r>
              <a:rPr lang="en-US" noProof="0" dirty="0"/>
              <a:t>http://www.baerbak.com</a:t>
            </a:r>
          </a:p>
          <a:p>
            <a:r>
              <a:rPr lang="en-US" noProof="0" dirty="0"/>
              <a:t>Firefox calls DNS server</a:t>
            </a:r>
          </a:p>
          <a:p>
            <a:pPr lvl="1"/>
            <a:r>
              <a:rPr lang="en-US" noProof="0" dirty="0"/>
              <a:t>Translate it into IP address</a:t>
            </a:r>
          </a:p>
          <a:p>
            <a:r>
              <a:rPr lang="en-US" noProof="0" dirty="0"/>
              <a:t>Firefox will then send a</a:t>
            </a:r>
            <a:br>
              <a:rPr lang="en-US" noProof="0" dirty="0"/>
            </a:br>
            <a:r>
              <a:rPr lang="en-US" noProof="0" dirty="0"/>
              <a:t>http request to port 80 on that</a:t>
            </a:r>
            <a:br>
              <a:rPr lang="en-US" noProof="0" dirty="0"/>
            </a:br>
            <a:r>
              <a:rPr lang="en-US" noProof="0" dirty="0" err="1"/>
              <a:t>ip</a:t>
            </a:r>
            <a:r>
              <a:rPr lang="en-US" noProof="0" dirty="0"/>
              <a:t> address</a:t>
            </a:r>
          </a:p>
          <a:p>
            <a:endParaRPr lang="en-US" noProof="0" dirty="0"/>
          </a:p>
          <a:p>
            <a:r>
              <a:rPr lang="en-US" noProof="0" dirty="0"/>
              <a:t>… which will return a HTML</a:t>
            </a:r>
            <a:br>
              <a:rPr lang="en-US" noProof="0" dirty="0"/>
            </a:br>
            <a:r>
              <a:rPr lang="en-US" noProof="0" dirty="0"/>
              <a:t>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76301"/>
            <a:ext cx="3953025" cy="438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95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F01D-FC00-44C9-817E-17ADDCDC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E2113-9433-484C-AE69-6E3E0EAD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To send a datagram, you have to know the address of the receiver</a:t>
            </a:r>
          </a:p>
          <a:p>
            <a:r>
              <a:rPr lang="da-DK" dirty="0"/>
              <a:t>Every node in an IP network has an </a:t>
            </a:r>
            <a:r>
              <a:rPr lang="da-DK" b="1" dirty="0"/>
              <a:t>IP address</a:t>
            </a:r>
          </a:p>
          <a:p>
            <a:pPr lvl="1"/>
            <a:r>
              <a:rPr lang="da-DK" dirty="0"/>
              <a:t>IP address xxx.xxx.xxx.xxx		(or IPv6)</a:t>
            </a:r>
          </a:p>
          <a:p>
            <a:r>
              <a:rPr lang="da-DK" dirty="0"/>
              <a:t>Nodes for a wider audience use </a:t>
            </a:r>
            <a:r>
              <a:rPr lang="da-DK" b="1" dirty="0"/>
              <a:t>DNS</a:t>
            </a:r>
            <a:r>
              <a:rPr lang="da-DK" dirty="0"/>
              <a:t> servers to assign a </a:t>
            </a:r>
            <a:r>
              <a:rPr lang="da-DK" b="1" i="1" dirty="0"/>
              <a:t>hostname</a:t>
            </a:r>
            <a:r>
              <a:rPr lang="da-DK" b="1" dirty="0"/>
              <a:t> </a:t>
            </a:r>
            <a:r>
              <a:rPr lang="da-DK" dirty="0"/>
              <a:t>to a specific IP address</a:t>
            </a:r>
          </a:p>
          <a:p>
            <a:pPr lvl="1"/>
            <a:r>
              <a:rPr lang="da-DK" dirty="0">
                <a:hlinkClick r:id="rId2"/>
              </a:rPr>
              <a:t>www.dr.dk</a:t>
            </a:r>
            <a:r>
              <a:rPr lang="da-DK" dirty="0"/>
              <a:t>	instead of xxx.xxx.xxx.xxx</a:t>
            </a:r>
          </a:p>
          <a:p>
            <a:pPr marL="914400" lvl="2" indent="0">
              <a:buNone/>
            </a:pPr>
            <a:endParaRPr lang="da-DK" dirty="0"/>
          </a:p>
          <a:p>
            <a:r>
              <a:rPr lang="da-DK" dirty="0"/>
              <a:t>Every node has 65.536 </a:t>
            </a:r>
            <a:r>
              <a:rPr lang="da-DK" b="1" dirty="0"/>
              <a:t>ports</a:t>
            </a:r>
          </a:p>
          <a:p>
            <a:pPr lvl="1"/>
            <a:r>
              <a:rPr lang="da-DK" dirty="0"/>
              <a:t>Quite a few below 1024 are reserved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A1A64-D782-411D-8F06-F709E230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4C2D3-1863-4757-92B9-E896D5C1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E852E-6887-4104-A500-9BF52E2A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6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00F2E-75B1-4E12-969F-ED974B725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91FC5-900F-40D1-934D-3B16551450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The last piece of the puzzle</a:t>
            </a:r>
          </a:p>
        </p:txBody>
      </p:sp>
    </p:spTree>
    <p:extLst>
      <p:ext uri="{BB962C8B-B14F-4D97-AF65-F5344CB8AC3E}">
        <p14:creationId xmlns:p14="http://schemas.microsoft.com/office/powerpoint/2010/main" val="278661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226F-F168-4FFF-9C62-529FD8E2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Actually, rather hidden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4ADE-B8C3-4779-9454-BDD00E9B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IP splits data into packets/datagrams and sends them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But they get lost!</a:t>
            </a:r>
          </a:p>
          <a:p>
            <a:pPr lvl="1"/>
            <a:r>
              <a:rPr lang="da-DK" dirty="0"/>
              <a:t>They become garbled</a:t>
            </a:r>
          </a:p>
          <a:p>
            <a:pPr lvl="1"/>
            <a:r>
              <a:rPr lang="da-DK" dirty="0"/>
              <a:t>They arrive out-of-order</a:t>
            </a:r>
          </a:p>
          <a:p>
            <a:pPr lvl="1"/>
            <a:endParaRPr lang="da-DK" dirty="0"/>
          </a:p>
          <a:p>
            <a:r>
              <a:rPr lang="da-DK" dirty="0"/>
              <a:t>TCP introduce reliability</a:t>
            </a:r>
          </a:p>
          <a:p>
            <a:pPr lvl="1"/>
            <a:r>
              <a:rPr lang="da-DK" dirty="0"/>
              <a:t>Get packet 1, 2, 3, 5, 7, 6...</a:t>
            </a:r>
          </a:p>
          <a:p>
            <a:pPr lvl="1"/>
            <a:r>
              <a:rPr lang="da-DK" dirty="0"/>
              <a:t>Request packet 4 again, and 7 as it was garbled</a:t>
            </a:r>
          </a:p>
          <a:p>
            <a:pPr lvl="1"/>
            <a:r>
              <a:rPr lang="da-DK" dirty="0"/>
              <a:t>Forward the full data by putting segments in correct order</a:t>
            </a:r>
          </a:p>
          <a:p>
            <a:pPr lvl="2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7BB76-9707-468B-9A33-D6A1A651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28C7-4257-4AA0-B649-BC1C5B39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A8B5-FBD0-45BA-95C1-3BD5987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176016-2FC2-4069-819B-3F4709671EF6}"/>
              </a:ext>
            </a:extLst>
          </p:cNvPr>
          <p:cNvCxnSpPr/>
          <p:nvPr/>
        </p:nvCxnSpPr>
        <p:spPr>
          <a:xfrm flipH="1">
            <a:off x="3581400" y="3695700"/>
            <a:ext cx="228600" cy="3810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5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D116-2D0A-4DBD-B5A0-D629C4C72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Network Address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B4AB5-8089-4C29-A3B8-CB78F062B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Weird Behaviour Warning</a:t>
            </a:r>
          </a:p>
        </p:txBody>
      </p:sp>
    </p:spTree>
    <p:extLst>
      <p:ext uri="{BB962C8B-B14F-4D97-AF65-F5344CB8AC3E}">
        <p14:creationId xmlns:p14="http://schemas.microsoft.com/office/powerpoint/2010/main" val="3432978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E53A-F8DC-487A-A85E-7D15FCBB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Segmenting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A1450-4711-4407-8855-85455F542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Organizations, projects, homes create their own LANs.</a:t>
            </a:r>
          </a:p>
          <a:p>
            <a:pPr lvl="1"/>
            <a:r>
              <a:rPr lang="da-DK" dirty="0"/>
              <a:t>Security, convenience, performance</a:t>
            </a:r>
          </a:p>
          <a:p>
            <a:endParaRPr lang="da-DK" dirty="0"/>
          </a:p>
          <a:p>
            <a:r>
              <a:rPr lang="da-DK" dirty="0"/>
              <a:t>Example:</a:t>
            </a:r>
          </a:p>
          <a:p>
            <a:pPr lvl="1"/>
            <a:r>
              <a:rPr lang="da-DK" dirty="0"/>
              <a:t>At home, I have a router that assigns each connected node an IP in the 192.168.x.x space</a:t>
            </a:r>
          </a:p>
          <a:p>
            <a:pPr lvl="2"/>
            <a:r>
              <a:rPr lang="da-DK" dirty="0"/>
              <a:t>But at any time there are</a:t>
            </a:r>
            <a:br>
              <a:rPr lang="da-DK" dirty="0"/>
            </a:br>
            <a:r>
              <a:rPr lang="da-DK" dirty="0"/>
              <a:t>thousands of machines with</a:t>
            </a:r>
            <a:br>
              <a:rPr lang="da-DK" dirty="0"/>
            </a:br>
            <a:r>
              <a:rPr lang="da-DK" dirty="0"/>
              <a:t>IP 192.168.1.38</a:t>
            </a:r>
          </a:p>
          <a:p>
            <a:pPr lvl="1"/>
            <a:r>
              <a:rPr lang="da-DK" dirty="0"/>
              <a:t>How does ‘www.imhotep.dk’ know which computer to return the HTML document to, then???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D269-F6E6-4EE5-9726-3C8AD0D9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6FE73-D975-406D-94FB-F7B3D23A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4641-A468-4C9C-A984-4B7822E7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1AF9F-3BBB-4DC8-9AF8-A33EAC9E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111500"/>
            <a:ext cx="5219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My first exposure:	RS232	on Z80 CPUs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Today’s web:		TCP/IP over Ethernet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EEFB6E-7CE7-4D54-960B-7DEEA4876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62100"/>
            <a:ext cx="2095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29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62F2-B0D9-40DD-9520-4AAEFB92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189E8-85D0-46B9-BE2E-7642A65B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So NAT in my router simply change IP:port of the datagrams so the web server returns to the router instead; once it has been received, the router forwards to the local node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5AB9-BEBE-42DB-92AA-765EB869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B32B-F08F-46DC-ACC9-59C6C320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82F2-35F7-4A28-A737-B6945D46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6B21F-EACE-4AF4-9F56-D4A3CC83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700"/>
            <a:ext cx="7324725" cy="19145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E49927-4513-4FB4-AD31-C657A512EE44}"/>
              </a:ext>
            </a:extLst>
          </p:cNvPr>
          <p:cNvCxnSpPr/>
          <p:nvPr/>
        </p:nvCxnSpPr>
        <p:spPr>
          <a:xfrm>
            <a:off x="2895600" y="1409700"/>
            <a:ext cx="152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CE9928-BAB9-44B1-BAE3-5D2DC4CEC6A0}"/>
              </a:ext>
            </a:extLst>
          </p:cNvPr>
          <p:cNvCxnSpPr/>
          <p:nvPr/>
        </p:nvCxnSpPr>
        <p:spPr>
          <a:xfrm>
            <a:off x="2590800" y="1638300"/>
            <a:ext cx="152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23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8AEF-63BE-4986-B9DF-214E1A1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AB42-571F-462C-BEFB-D616B10C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NAT makes networking behave ‘weird’:</a:t>
            </a:r>
          </a:p>
          <a:p>
            <a:pPr lvl="1"/>
            <a:r>
              <a:rPr lang="da-DK" i="1" dirty="0"/>
              <a:t>I can see you, but you cannot see me!</a:t>
            </a:r>
          </a:p>
          <a:p>
            <a:pPr lvl="1"/>
            <a:endParaRPr lang="da-DK" i="1" dirty="0"/>
          </a:p>
          <a:p>
            <a:pPr lvl="1"/>
            <a:r>
              <a:rPr lang="da-DK" dirty="0"/>
              <a:t>My home computer can see the full internet, but no computer on the internet can see mine!</a:t>
            </a:r>
          </a:p>
          <a:p>
            <a:pPr lvl="2"/>
            <a:r>
              <a:rPr lang="da-DK" dirty="0"/>
              <a:t>They can only see my ISP’s computer, which is the only one that can see my router, which is the only one who can see my computer!</a:t>
            </a:r>
          </a:p>
          <a:p>
            <a:endParaRPr lang="da-DK" dirty="0"/>
          </a:p>
          <a:p>
            <a:r>
              <a:rPr lang="da-DK" dirty="0"/>
              <a:t>VMWare Player does NAT between your host machine and the course VM you are running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3498-F223-4130-AC2F-618E63C7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738B-ED59-4559-A070-9E27F19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7E77-107F-40FF-AA5E-7D6F566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8AEF-63BE-4986-B9DF-214E1A1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AB42-571F-462C-BEFB-D616B10C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VMWare Player does NAT between your host machine and the course VM you are running</a:t>
            </a:r>
          </a:p>
          <a:p>
            <a:pPr lvl="1"/>
            <a:r>
              <a:rPr lang="da-DK" dirty="0"/>
              <a:t>It installs an additional network on the host</a:t>
            </a:r>
          </a:p>
          <a:p>
            <a:pPr lvl="1"/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Therefore your host has multiple IP addresses, on multiple networks</a:t>
            </a:r>
          </a:p>
          <a:p>
            <a:pPr lvl="2"/>
            <a:r>
              <a:rPr lang="da-DK" dirty="0"/>
              <a:t>Meaning host and VM can communicate on the 192.168.85.* network. </a:t>
            </a:r>
            <a:r>
              <a:rPr lang="da-DK" b="1" i="1" dirty="0"/>
              <a:t>Remember to use that for local testing!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3498-F223-4130-AC2F-618E63C7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738B-ED59-4559-A070-9E27F19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7E77-107F-40FF-AA5E-7D6F566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F7F7E-8E9C-43ED-8539-4221085F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71700"/>
            <a:ext cx="51720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6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011E-F276-4C56-8542-C0CCA1138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Handy commands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87936-A354-4556-959E-B98F23D8E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934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E3E1-4CB6-4204-AAEC-C8BF8F76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Some Nice Network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8844-21CF-459C-A5AB-F67A3222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Debug 101</a:t>
            </a:r>
          </a:p>
          <a:p>
            <a:pPr lvl="1"/>
            <a:r>
              <a:rPr lang="da-DK" i="1" dirty="0"/>
              <a:t>Can my computer see the other computer???</a:t>
            </a:r>
          </a:p>
          <a:p>
            <a:pPr lvl="2"/>
            <a:r>
              <a:rPr lang="da-DK" i="1" dirty="0"/>
              <a:t>‘ping </a:t>
            </a:r>
            <a:r>
              <a:rPr lang="da-DK" i="1" dirty="0">
                <a:hlinkClick r:id="rId2"/>
              </a:rPr>
              <a:t>www.imhotep.dk</a:t>
            </a:r>
            <a:r>
              <a:rPr lang="da-DK" i="1" dirty="0"/>
              <a:t>’</a:t>
            </a:r>
          </a:p>
          <a:p>
            <a:pPr lvl="2"/>
            <a:r>
              <a:rPr lang="da-DK" i="1" dirty="0"/>
              <a:t>‘ping 192.168.1.37’</a:t>
            </a:r>
          </a:p>
          <a:p>
            <a:r>
              <a:rPr lang="da-DK" dirty="0"/>
              <a:t>What is my IP?</a:t>
            </a:r>
          </a:p>
          <a:p>
            <a:pPr lvl="1"/>
            <a:r>
              <a:rPr lang="da-DK" dirty="0"/>
              <a:t>Windows: ipconfig / linux: ifconfig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E0F4-D9AA-4758-8DC9-21CB338E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7670E-4988-42BF-8804-48E8B13D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0F70-BA30-4F84-842B-4EA36752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809BB-EB1E-4011-B107-91849FBE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7" y="3467100"/>
            <a:ext cx="5219700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293E1-E374-44E8-97C5-D9B3E9DC0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940" y="4137025"/>
            <a:ext cx="469114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3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35B383-7D3C-42DF-ABCC-5EA8CD130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Relation To Docker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C1A1FC0-3C9F-4686-93FE-0883C8FF1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E09BB-1A0E-48B8-880F-C06F2361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248C0-BE68-402F-AA64-40CAA1C4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E10F-D352-4DDC-BF81-CDE247F6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AFBC-1260-49D4-A591-F0255DFB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11FF-ED31-4C56-A3E4-0EFD0191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Docker networks have it’s own internal DNS</a:t>
            </a:r>
          </a:p>
          <a:p>
            <a:pPr lvl="1"/>
            <a:r>
              <a:rPr lang="da-DK"/>
              <a:t>Docker run  -- name mydb …</a:t>
            </a:r>
          </a:p>
          <a:p>
            <a:pPr lvl="2"/>
            <a:r>
              <a:rPr lang="da-DK"/>
              <a:t>Will assign the container the name ‘mydb’ which can be used to contact it by any container </a:t>
            </a:r>
            <a:r>
              <a:rPr lang="da-DK" i="1"/>
              <a:t>on the same network (but not ‘host’)</a:t>
            </a:r>
          </a:p>
          <a:p>
            <a:pPr lvl="2"/>
            <a:endParaRPr lang="da-DK" i="1"/>
          </a:p>
          <a:p>
            <a:pPr marL="0" indent="0">
              <a:buNone/>
            </a:pP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5CB3-6414-4A22-9B33-18393ED0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B117-0E11-4ECF-9DD4-F49A7A1D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5BA1E-4256-47D4-BCE0-08FE26B5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A902-1846-4EC9-B99D-C5203CEB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TPC/IP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4951-37A0-4613-9B20-94CEC274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Transmission Control Protocol and Internet Protocol</a:t>
            </a:r>
          </a:p>
          <a:p>
            <a:pPr lvl="1"/>
            <a:r>
              <a:rPr lang="da-DK" dirty="0"/>
              <a:t>By the US Department of Defence (DARPA)</a:t>
            </a:r>
          </a:p>
          <a:p>
            <a:r>
              <a:rPr lang="da-DK" dirty="0"/>
              <a:t>Key Idea</a:t>
            </a:r>
          </a:p>
          <a:p>
            <a:pPr lvl="1"/>
            <a:r>
              <a:rPr lang="da-DK" dirty="0"/>
              <a:t>Segment transmission into Packets (”Datagrams”)</a:t>
            </a:r>
          </a:p>
          <a:p>
            <a:pPr lvl="1"/>
            <a:r>
              <a:rPr lang="da-DK" dirty="0"/>
              <a:t>Layered architecture, each with specific responsibilities (roles!)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2E38-D547-4A8C-9244-633C892B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5E39-06EC-413D-9F7C-E49B0FEB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9B027-F8E6-45F0-83A3-A2627168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B4FE1-73AF-4C5D-8E18-917E1AE6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09900"/>
            <a:ext cx="6477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A26E-C126-4141-A5D5-0B1B5DBF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TCP/IP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22F630-5314-4BCC-B17F-BC53E9D93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575" y="800100"/>
            <a:ext cx="6829425" cy="40195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D685-5F3A-41D1-8AEA-08E0FDA9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3A84-94A2-404B-AB0D-E026245E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A128-64D8-4829-9945-5EAD7C32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C1879-CF40-4FDE-BBA8-731FF7573B9F}"/>
              </a:ext>
            </a:extLst>
          </p:cNvPr>
          <p:cNvSpPr/>
          <p:nvPr/>
        </p:nvSpPr>
        <p:spPr>
          <a:xfrm>
            <a:off x="3581400" y="4666697"/>
            <a:ext cx="5334000" cy="5966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By Jsoon eu (talk) - I (Jsoon eu (talk)) created this work entirely by myself., CC BY-SA 3.0, https://en.wikipedia.org/w/index.php?curid=29962617</a:t>
            </a:r>
            <a:endParaRPr lang="da-DK" sz="1100"/>
          </a:p>
        </p:txBody>
      </p:sp>
    </p:spTree>
    <p:extLst>
      <p:ext uri="{BB962C8B-B14F-4D97-AF65-F5344CB8AC3E}">
        <p14:creationId xmlns:p14="http://schemas.microsoft.com/office/powerpoint/2010/main" val="323807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66E8-2263-4927-BA05-C6BD51F6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OSI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A70D-1BB8-478C-82EC-3B29037A8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Another but similar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C9A93-0F68-4EC0-AD9D-E06DD93B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24C1-5BDC-41F9-9F95-1C720C8C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BD7FE-9DD0-4B94-A771-6785C7D9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CB6DB-C352-4766-92E5-4B85E42B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581150"/>
            <a:ext cx="7381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  <a:r>
              <a:rPr lang="en-US" noProof="0" dirty="0"/>
              <a:t>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Transport layer</a:t>
            </a:r>
          </a:p>
          <a:p>
            <a:pPr lvl="1"/>
            <a:r>
              <a:rPr lang="en-US" noProof="0" dirty="0"/>
              <a:t>TCP		Reliable, ordered, error-checked data delivery</a:t>
            </a:r>
          </a:p>
          <a:p>
            <a:pPr lvl="2"/>
            <a:r>
              <a:rPr lang="en-US" noProof="0" dirty="0"/>
              <a:t>Transmission Control Protocol</a:t>
            </a:r>
          </a:p>
          <a:p>
            <a:r>
              <a:rPr lang="en-US" noProof="0" dirty="0"/>
              <a:t>Network / Internet Layer</a:t>
            </a:r>
          </a:p>
          <a:p>
            <a:pPr lvl="1"/>
            <a:r>
              <a:rPr lang="en-US" noProof="0" dirty="0"/>
              <a:t>IP		Relaying datagrams across networks</a:t>
            </a:r>
          </a:p>
          <a:p>
            <a:pPr lvl="2"/>
            <a:r>
              <a:rPr lang="en-US" noProof="0" dirty="0"/>
              <a:t>Internet protocol</a:t>
            </a:r>
          </a:p>
          <a:p>
            <a:r>
              <a:rPr lang="en-US" noProof="0" dirty="0"/>
              <a:t>Physical + Data Link Layer</a:t>
            </a:r>
          </a:p>
          <a:p>
            <a:pPr lvl="1"/>
            <a:r>
              <a:rPr lang="en-US" noProof="0" dirty="0"/>
              <a:t>802.3 Ethernet		Hardware and cables</a:t>
            </a:r>
          </a:p>
          <a:p>
            <a:pPr lvl="1"/>
            <a:r>
              <a:rPr lang="en-US" noProof="0" dirty="0"/>
              <a:t>802.11 </a:t>
            </a:r>
            <a:r>
              <a:rPr lang="en-US" dirty="0" err="1"/>
              <a:t>WiFi</a:t>
            </a:r>
            <a:r>
              <a:rPr lang="en-US" dirty="0"/>
              <a:t>		Cables gone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07322-ED18-4AEA-A361-D7C333AE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79" y="4401740"/>
            <a:ext cx="368869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D652-1ABC-4BA7-BCE8-4FDA374C5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Internet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6209-8564-4E43-81E3-032DB8E18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IP: Send datagram</a:t>
            </a:r>
          </a:p>
        </p:txBody>
      </p:sp>
    </p:spTree>
    <p:extLst>
      <p:ext uri="{BB962C8B-B14F-4D97-AF65-F5344CB8AC3E}">
        <p14:creationId xmlns:p14="http://schemas.microsoft.com/office/powerpoint/2010/main" val="41965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Defines the terminology that we use and it pops up even at the software level</a:t>
            </a:r>
          </a:p>
          <a:p>
            <a:r>
              <a:rPr lang="en-US" i="1" noProof="0" dirty="0"/>
              <a:t>Every</a:t>
            </a:r>
            <a:r>
              <a:rPr lang="en-US" noProof="0" dirty="0"/>
              <a:t> computer on the network has an </a:t>
            </a:r>
            <a:r>
              <a:rPr lang="en-US" i="1" noProof="0" dirty="0"/>
              <a:t>address</a:t>
            </a:r>
            <a:endParaRPr lang="en-US" noProof="0" dirty="0"/>
          </a:p>
          <a:p>
            <a:pPr lvl="1"/>
            <a:r>
              <a:rPr lang="en-US" noProof="0" dirty="0"/>
              <a:t>Type ‘ifconfig’/’ipconfig’ to find yours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Some ranges are reserved</a:t>
            </a:r>
          </a:p>
          <a:p>
            <a:pPr lvl="1"/>
            <a:r>
              <a:rPr lang="en-US" noProof="0" dirty="0"/>
              <a:t>10.*.*.*, 	172.16.*.*., 	192.168.*.*	are private networks</a:t>
            </a:r>
          </a:p>
          <a:p>
            <a:pPr lvl="1"/>
            <a:r>
              <a:rPr lang="en-US" noProof="0" dirty="0"/>
              <a:t>127.0.0.1	</a:t>
            </a:r>
            <a:r>
              <a:rPr lang="en-US" noProof="0"/>
              <a:t>				is </a:t>
            </a:r>
            <a:r>
              <a:rPr lang="en-US" i="1" noProof="0" dirty="0"/>
              <a:t>localhost</a:t>
            </a:r>
            <a:r>
              <a:rPr lang="en-US" noProof="0" dirty="0"/>
              <a:t> = myself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https://upload.wikimedia.org/wikipedia/commons/thumb/7/74/Ipv4_address.svg/300px-Ipv4_addr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7900"/>
            <a:ext cx="31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8900"/>
            <a:ext cx="5076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191000" y="3695700"/>
            <a:ext cx="1752600" cy="4000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0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1295</Words>
  <Application>Microsoft Office PowerPoint</Application>
  <PresentationFormat>On-screen Show (16:10)</PresentationFormat>
  <Paragraphs>294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Microservices and DevOps</vt:lpstr>
      <vt:lpstr>A Network</vt:lpstr>
      <vt:lpstr>A Network</vt:lpstr>
      <vt:lpstr>TPC/IP</vt:lpstr>
      <vt:lpstr>TCP/IP</vt:lpstr>
      <vt:lpstr>OSI Model</vt:lpstr>
      <vt:lpstr>TCP/IP Layers</vt:lpstr>
      <vt:lpstr>Internet Protocol</vt:lpstr>
      <vt:lpstr>IP</vt:lpstr>
      <vt:lpstr>IP and Ports</vt:lpstr>
      <vt:lpstr>Ports</vt:lpstr>
      <vt:lpstr>Datagram</vt:lpstr>
      <vt:lpstr>Domain Name System</vt:lpstr>
      <vt:lpstr>DNS</vt:lpstr>
      <vt:lpstr>Local names</vt:lpstr>
      <vt:lpstr>You Own DNS</vt:lpstr>
      <vt:lpstr> Global DNS</vt:lpstr>
      <vt:lpstr>Name Servers</vt:lpstr>
      <vt:lpstr>Create a New Name</vt:lpstr>
      <vt:lpstr>Resolving Names</vt:lpstr>
      <vt:lpstr>Name Resolution</vt:lpstr>
      <vt:lpstr>Performance</vt:lpstr>
      <vt:lpstr>Time To Live</vt:lpstr>
      <vt:lpstr>So…</vt:lpstr>
      <vt:lpstr>Summary</vt:lpstr>
      <vt:lpstr>TCP</vt:lpstr>
      <vt:lpstr>Actually, rather hidden</vt:lpstr>
      <vt:lpstr>Network Address Translation</vt:lpstr>
      <vt:lpstr>Segmenting Networks</vt:lpstr>
      <vt:lpstr>NAT</vt:lpstr>
      <vt:lpstr>Implications</vt:lpstr>
      <vt:lpstr>Implications</vt:lpstr>
      <vt:lpstr>Handy commands</vt:lpstr>
      <vt:lpstr>Some Nice Network Commands</vt:lpstr>
      <vt:lpstr>Relation To Docker</vt:lpstr>
      <vt:lpstr>Docker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74</cp:revision>
  <dcterms:created xsi:type="dcterms:W3CDTF">2006-08-16T00:00:00Z</dcterms:created>
  <dcterms:modified xsi:type="dcterms:W3CDTF">2019-10-14T13:33:07Z</dcterms:modified>
</cp:coreProperties>
</file>